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21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4BFB9-76FE-1FF7-F4D8-03B7F5EBD9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A6C010-E93A-1DBE-A56D-F522805B3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F7FCF7-E0AB-1CE6-A124-80D276CAC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8E12-0080-46FD-B540-D48AB2B24532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C21635-B9C2-80BA-DE44-E6CAB0337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AA9E4-AF4C-3C84-D382-9B2EFEB79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0DAA-BBCC-4779-B032-C29398D0C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461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40708-DF9C-D6CD-0E36-93FE32E2D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6A2DD6-E3D2-6DC7-2F3B-0DEDFA58B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6CA040-CBBC-67A1-B256-B270077B3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8E12-0080-46FD-B540-D48AB2B24532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661AF-8E93-D899-B470-CD657FB2D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7B9D-1602-EFB9-8B20-896B51E59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0DAA-BBCC-4779-B032-C29398D0C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586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87A22D-CD24-1132-6337-52E5226372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A24B6C-1421-AC50-EAB0-C99CAFDA8A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39A63-5163-F21E-6BE8-3F1859C63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8E12-0080-46FD-B540-D48AB2B24532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E4269-FD80-D4ED-B4E7-9EDC433A1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048DAF-22E4-4C8D-5976-D481F60DA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0DAA-BBCC-4779-B032-C29398D0C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853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4D680-B630-7B1A-4A1B-C03904A30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85033-9D08-05D8-3BFD-BDC9C7707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FDDC6B-4AEF-E068-B90F-9174E8981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8E12-0080-46FD-B540-D48AB2B24532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A47E2-000C-4581-5337-0CCD464B8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88B56-36A0-81FE-CEDC-4CBBCAA04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0DAA-BBCC-4779-B032-C29398D0C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434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19D5F-7B7E-3F4E-EC08-4B5808E48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B2164E-914F-597D-426E-B3A88BA8B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62BE3-A34A-DDBE-A110-F6D8A5114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8E12-0080-46FD-B540-D48AB2B24532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D6FF4-66F0-F7E6-424B-A8698DE08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5DD5D-A543-F32A-5765-96C7E4E7E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0DAA-BBCC-4779-B032-C29398D0C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29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6779F-F460-E090-781B-C26C9DB65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244CC-599B-CAC6-630D-8EC9CD72B0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538F6D-45C7-1A73-6D5F-FE182DDE1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C8DD0C-8A14-6031-64A2-49698C005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8E12-0080-46FD-B540-D48AB2B24532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F41A6C-7AC1-5900-002B-8B8A43B80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50E495-1459-7535-165E-01701A072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0DAA-BBCC-4779-B032-C29398D0C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580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524CC-A82F-5A90-10A4-7E014BEAA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57A1FD-5FAD-1DF4-C5DD-B2F7A6A75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CF60A-1059-9DC6-3055-70B1CD0A39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45830B-11EA-2B81-10C0-8F1B48EE80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25780E-10D9-4ADF-DC93-E953E2D4CB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8D5E76-1011-42D0-B799-3BB7CEE16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8E12-0080-46FD-B540-D48AB2B24532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8CEF7-0D7B-A1F6-9051-2A4A13591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EA36AB-59D1-A29A-6ED9-E9AB4339A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0DAA-BBCC-4779-B032-C29398D0C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900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D1FAA-3E0A-C904-6D23-876F9FAF1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4AFEE1-1C26-EC0E-F929-2D4DE1361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8E12-0080-46FD-B540-D48AB2B24532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A4A667-E7F6-D203-824E-5477C2880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E2F72A-9065-7DF8-F397-62E23EE2B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0DAA-BBCC-4779-B032-C29398D0C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095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35DD37-26C9-583B-1AC3-1A893D58D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8E12-0080-46FD-B540-D48AB2B24532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0F77C8-2DE8-2230-11E3-93B4DE64C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1C5F36-709B-CAD0-0930-4C2D8355B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0DAA-BBCC-4779-B032-C29398D0C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294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75EAB-53F8-B6BE-E64F-BEC837F17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8D2FE-B066-2642-13D9-D85D0D03B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854519-2DC3-69AB-4176-C377A8C44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CE70A6-C0CC-1A86-004F-E34B4D37D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8E12-0080-46FD-B540-D48AB2B24532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490366-540F-742C-C47D-27B25BBE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070BA7-A355-E4F2-CA7F-160433FCE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0DAA-BBCC-4779-B032-C29398D0C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411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FBF4A-2B7E-9D0F-7923-A7C3FA407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967083-0DEA-BE05-6FDE-A307AF9CCF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31330C-5BE9-ABB4-0CCF-445F3AFA93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1FBCB8-00CA-DED1-EF88-D3FC7FD57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8E12-0080-46FD-B540-D48AB2B24532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8BEEFB-B006-517C-AFE0-E844DA4F3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0A0B8F-E49A-A0D1-0EB5-671095F4E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0DAA-BBCC-4779-B032-C29398D0C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64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E1404F-E53A-4134-B21F-B3D54645F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9F1C6D-C3F4-EF06-98CF-1D09EB1CB0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82538-B69E-CF9D-E16C-919EE77889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CD8E12-0080-46FD-B540-D48AB2B24532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DB9D3-7A57-F1A3-FCAE-EDA1ACD589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1889B-E424-E6A6-0515-8299B6D317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6A0DAA-BBCC-4779-B032-C29398D0C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158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8CB48-7BFE-678B-606E-BD805C124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circuit board with white text&#10;&#10;AI-generated content may be incorrect.">
            <a:extLst>
              <a:ext uri="{FF2B5EF4-FFF2-40B4-BE49-F238E27FC236}">
                <a16:creationId xmlns:a16="http://schemas.microsoft.com/office/drawing/2014/main" id="{FB6B0B5F-53F7-9A75-6355-535707EC827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61598"/>
            <a:ext cx="4665622" cy="54696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45036D-A903-785D-2B42-413695B9B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1299"/>
          </a:xfrm>
        </p:spPr>
        <p:txBody>
          <a:bodyPr>
            <a:normAutofit/>
          </a:bodyPr>
          <a:lstStyle/>
          <a:p>
            <a:r>
              <a:rPr lang="en-GB" dirty="0" err="1"/>
              <a:t>PippyG</a:t>
            </a:r>
            <a:r>
              <a:rPr lang="en-GB" dirty="0"/>
              <a:t> v 3-71 (update 31/10/25)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CE359F-D399-12F7-4FB2-6128C04D545E}"/>
              </a:ext>
            </a:extLst>
          </p:cNvPr>
          <p:cNvSpPr txBox="1"/>
          <p:nvPr/>
        </p:nvSpPr>
        <p:spPr>
          <a:xfrm>
            <a:off x="6528620" y="1238865"/>
            <a:ext cx="497512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0" i="0" dirty="0">
                <a:effectLst/>
                <a:latin typeface="Roboto" panose="02000000000000000000" pitchFamily="2" charset="0"/>
              </a:rPr>
              <a:t>Raspberry Pi </a:t>
            </a:r>
            <a:r>
              <a:rPr lang="en-GB" dirty="0">
                <a:latin typeface="Roboto" panose="02000000000000000000" pitchFamily="2" charset="0"/>
              </a:rPr>
              <a:t>P</a:t>
            </a:r>
            <a:r>
              <a:rPr lang="en-GB" b="0" i="0" dirty="0">
                <a:effectLst/>
                <a:latin typeface="Roboto" panose="02000000000000000000" pitchFamily="2" charset="0"/>
              </a:rPr>
              <a:t>ico   x 1</a:t>
            </a:r>
          </a:p>
          <a:p>
            <a:r>
              <a:rPr lang="en-GB" dirty="0"/>
              <a:t>Micro SC card holder  x1</a:t>
            </a:r>
          </a:p>
          <a:p>
            <a:r>
              <a:rPr lang="en-GB" dirty="0"/>
              <a:t>Switch slide    x 1</a:t>
            </a:r>
          </a:p>
          <a:p>
            <a:r>
              <a:rPr lang="en-GB" dirty="0"/>
              <a:t>Mic mems </a:t>
            </a:r>
            <a:r>
              <a:rPr lang="en-GB" dirty="0" err="1"/>
              <a:t>analog</a:t>
            </a:r>
            <a:r>
              <a:rPr lang="en-GB" dirty="0"/>
              <a:t>   x 1</a:t>
            </a:r>
          </a:p>
          <a:p>
            <a:r>
              <a:rPr lang="en-GB" dirty="0"/>
              <a:t>IC </a:t>
            </a:r>
            <a:r>
              <a:rPr lang="en-GB" dirty="0" err="1"/>
              <a:t>opamp</a:t>
            </a:r>
            <a:r>
              <a:rPr lang="en-GB" dirty="0"/>
              <a:t> </a:t>
            </a:r>
            <a:r>
              <a:rPr lang="en-GB" dirty="0" err="1"/>
              <a:t>gp</a:t>
            </a:r>
            <a:r>
              <a:rPr lang="en-GB" dirty="0"/>
              <a:t> 2   x 1  </a:t>
            </a:r>
            <a:r>
              <a:rPr lang="en-GB" dirty="0">
                <a:solidFill>
                  <a:srgbClr val="FF0000"/>
                </a:solidFill>
              </a:rPr>
              <a:t>(note pin 1 dot)</a:t>
            </a:r>
          </a:p>
          <a:p>
            <a:r>
              <a:rPr lang="en-GB" b="1" dirty="0">
                <a:latin typeface="Roboto" panose="02000000000000000000" pitchFamily="2" charset="0"/>
              </a:rPr>
              <a:t>Capacitors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47 </a:t>
            </a:r>
            <a:r>
              <a:rPr lang="en-GB" dirty="0" err="1"/>
              <a:t>uF</a:t>
            </a:r>
            <a:r>
              <a:rPr lang="en-GB" dirty="0"/>
              <a:t> tant/poly   x 2  </a:t>
            </a:r>
            <a:r>
              <a:rPr lang="en-GB" dirty="0">
                <a:solidFill>
                  <a:srgbClr val="FF0000"/>
                </a:solidFill>
              </a:rPr>
              <a:t>(note polarity)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47 </a:t>
            </a:r>
            <a:r>
              <a:rPr lang="en-GB" dirty="0" err="1"/>
              <a:t>uF</a:t>
            </a:r>
            <a:r>
              <a:rPr lang="en-GB" dirty="0"/>
              <a:t> Ceramic  x 2     </a:t>
            </a:r>
            <a:r>
              <a:rPr lang="en-GB" dirty="0">
                <a:solidFill>
                  <a:srgbClr val="FF0000"/>
                </a:solidFill>
              </a:rPr>
              <a:t>(replaces 0.1uF)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0.1uF C0G/NP0  x 5</a:t>
            </a:r>
          </a:p>
          <a:p>
            <a:r>
              <a:rPr lang="en-GB" b="1" dirty="0"/>
              <a:t>Resistors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47k ohm   x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220 ohm  x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470 ohm  x 1  </a:t>
            </a:r>
            <a:r>
              <a:rPr lang="en-GB" dirty="0">
                <a:solidFill>
                  <a:srgbClr val="FF0000"/>
                </a:solidFill>
              </a:rPr>
              <a:t>(replaces 560)  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100 ohm  x1  </a:t>
            </a:r>
            <a:r>
              <a:rPr lang="en-GB" dirty="0">
                <a:solidFill>
                  <a:srgbClr val="FF0000"/>
                </a:solidFill>
              </a:rPr>
              <a:t> (replaces 220)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1 ohm   x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Ferrite Bead 500 ohm x1</a:t>
            </a:r>
          </a:p>
          <a:p>
            <a:endParaRPr lang="en-GB" dirty="0"/>
          </a:p>
          <a:p>
            <a:r>
              <a:rPr lang="en-GB" dirty="0"/>
              <a:t>LED   x 1  </a:t>
            </a:r>
            <a:r>
              <a:rPr lang="en-GB" dirty="0">
                <a:solidFill>
                  <a:srgbClr val="FF0000"/>
                </a:solidFill>
              </a:rPr>
              <a:t>(note polarity)</a:t>
            </a:r>
          </a:p>
          <a:p>
            <a:r>
              <a:rPr lang="en-GB" dirty="0"/>
              <a:t>Back cover</a:t>
            </a:r>
          </a:p>
          <a:p>
            <a:r>
              <a:rPr lang="en-GB" dirty="0"/>
              <a:t>Battery holder AA 3 cell pin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2451C2-5368-52EB-FD49-AC29B9C1410E}"/>
              </a:ext>
            </a:extLst>
          </p:cNvPr>
          <p:cNvSpPr/>
          <p:nvPr/>
        </p:nvSpPr>
        <p:spPr>
          <a:xfrm rot="5400000">
            <a:off x="6158007" y="3975158"/>
            <a:ext cx="152400" cy="38345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867E1A-1E0C-CDE9-77E0-E3F6091F39DF}"/>
              </a:ext>
            </a:extLst>
          </p:cNvPr>
          <p:cNvSpPr/>
          <p:nvPr/>
        </p:nvSpPr>
        <p:spPr>
          <a:xfrm rot="5400000">
            <a:off x="6153173" y="4218193"/>
            <a:ext cx="174927" cy="383459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6BA0149-8877-1F34-E086-26DBAD304A21}"/>
              </a:ext>
            </a:extLst>
          </p:cNvPr>
          <p:cNvSpPr/>
          <p:nvPr/>
        </p:nvSpPr>
        <p:spPr>
          <a:xfrm rot="5400000">
            <a:off x="6146740" y="3406523"/>
            <a:ext cx="174925" cy="383458"/>
          </a:xfrm>
          <a:prstGeom prst="rect">
            <a:avLst/>
          </a:prstGeom>
          <a:solidFill>
            <a:srgbClr val="99FF99">
              <a:alpha val="69804"/>
            </a:srgbClr>
          </a:solidFill>
          <a:ln>
            <a:solidFill>
              <a:srgbClr val="66FF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099D1F6-14BB-B791-1621-0658773E35B4}"/>
              </a:ext>
            </a:extLst>
          </p:cNvPr>
          <p:cNvSpPr/>
          <p:nvPr/>
        </p:nvSpPr>
        <p:spPr>
          <a:xfrm rot="5400000">
            <a:off x="6135359" y="3137049"/>
            <a:ext cx="179356" cy="383458"/>
          </a:xfrm>
          <a:prstGeom prst="rect">
            <a:avLst/>
          </a:prstGeom>
          <a:solidFill>
            <a:srgbClr val="0000FF">
              <a:alpha val="69804"/>
            </a:srgb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4267640B-0960-612A-6DFD-66F1FB5F0C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909" y="5977115"/>
            <a:ext cx="383458" cy="158861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140067F-2181-D5E1-0A49-2F2A972436F2}"/>
              </a:ext>
            </a:extLst>
          </p:cNvPr>
          <p:cNvSpPr/>
          <p:nvPr/>
        </p:nvSpPr>
        <p:spPr>
          <a:xfrm rot="5400000">
            <a:off x="6166846" y="1892932"/>
            <a:ext cx="333600" cy="195012"/>
          </a:xfrm>
          <a:prstGeom prst="rect">
            <a:avLst/>
          </a:prstGeom>
          <a:solidFill>
            <a:schemeClr val="bg1">
              <a:lumMod val="75000"/>
              <a:alpha val="69804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BA134B9-9BAC-1B54-4C0C-53F7FF08A6A8}"/>
              </a:ext>
            </a:extLst>
          </p:cNvPr>
          <p:cNvSpPr/>
          <p:nvPr/>
        </p:nvSpPr>
        <p:spPr>
          <a:xfrm rot="5400000">
            <a:off x="6188056" y="2368270"/>
            <a:ext cx="241438" cy="244522"/>
          </a:xfrm>
          <a:prstGeom prst="rect">
            <a:avLst/>
          </a:prstGeom>
          <a:solidFill>
            <a:schemeClr val="tx1">
              <a:lumMod val="75000"/>
              <a:lumOff val="25000"/>
              <a:alpha val="69804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A3F74B4-F8DC-C651-C091-75B324D84A7E}"/>
              </a:ext>
            </a:extLst>
          </p:cNvPr>
          <p:cNvSpPr/>
          <p:nvPr/>
        </p:nvSpPr>
        <p:spPr>
          <a:xfrm rot="5400000">
            <a:off x="5916758" y="2182300"/>
            <a:ext cx="261492" cy="195012"/>
          </a:xfrm>
          <a:prstGeom prst="rect">
            <a:avLst/>
          </a:prstGeom>
          <a:solidFill>
            <a:srgbClr val="FFFF00">
              <a:alpha val="69804"/>
            </a:srgb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B824427-7997-0B9A-B1BE-D10D0BCFF020}"/>
              </a:ext>
            </a:extLst>
          </p:cNvPr>
          <p:cNvSpPr/>
          <p:nvPr/>
        </p:nvSpPr>
        <p:spPr>
          <a:xfrm rot="5400000">
            <a:off x="5913781" y="1549003"/>
            <a:ext cx="257387" cy="272325"/>
          </a:xfrm>
          <a:prstGeom prst="rect">
            <a:avLst/>
          </a:prstGeom>
          <a:solidFill>
            <a:schemeClr val="bg1">
              <a:lumMod val="75000"/>
              <a:alpha val="69804"/>
            </a:schemeClr>
          </a:solidFill>
          <a:ln>
            <a:solidFill>
              <a:srgbClr val="00B0F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5B799B75-EF35-52C4-9AF7-4822AD2A1F5E}"/>
              </a:ext>
            </a:extLst>
          </p:cNvPr>
          <p:cNvGrpSpPr/>
          <p:nvPr/>
        </p:nvGrpSpPr>
        <p:grpSpPr>
          <a:xfrm>
            <a:off x="6035921" y="2967461"/>
            <a:ext cx="395231" cy="179356"/>
            <a:chOff x="6035921" y="2967461"/>
            <a:chExt cx="395231" cy="179356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1329ECF-C5AB-3264-1875-65971B3AA27A}"/>
                </a:ext>
              </a:extLst>
            </p:cNvPr>
            <p:cNvSpPr/>
            <p:nvPr/>
          </p:nvSpPr>
          <p:spPr>
            <a:xfrm rot="16200000">
              <a:off x="6137972" y="2865410"/>
              <a:ext cx="179356" cy="383458"/>
            </a:xfrm>
            <a:prstGeom prst="rect">
              <a:avLst/>
            </a:prstGeom>
            <a:solidFill>
              <a:srgbClr val="0000FF">
                <a:alpha val="69804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1D3AC6D2-1866-0D79-9FB8-58F8095371FE}"/>
                </a:ext>
              </a:extLst>
            </p:cNvPr>
            <p:cNvSpPr/>
            <p:nvPr/>
          </p:nvSpPr>
          <p:spPr>
            <a:xfrm rot="10800000">
              <a:off x="6372160" y="2971892"/>
              <a:ext cx="58992" cy="174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id="{5BDDAA60-C203-B16A-5D15-48456BC88347}"/>
              </a:ext>
            </a:extLst>
          </p:cNvPr>
          <p:cNvSpPr/>
          <p:nvPr/>
        </p:nvSpPr>
        <p:spPr>
          <a:xfrm rot="5400000">
            <a:off x="6145371" y="5065484"/>
            <a:ext cx="174929" cy="367860"/>
          </a:xfrm>
          <a:prstGeom prst="rect">
            <a:avLst/>
          </a:prstGeom>
          <a:solidFill>
            <a:srgbClr val="9933FF">
              <a:alpha val="69804"/>
            </a:srgbClr>
          </a:solidFill>
          <a:ln>
            <a:solidFill>
              <a:srgbClr val="FFCC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6A4C25E3-237A-AABE-AB6E-A278A419CA81}"/>
              </a:ext>
            </a:extLst>
          </p:cNvPr>
          <p:cNvSpPr/>
          <p:nvPr/>
        </p:nvSpPr>
        <p:spPr>
          <a:xfrm rot="5400000">
            <a:off x="6158003" y="5355719"/>
            <a:ext cx="152401" cy="383457"/>
          </a:xfrm>
          <a:prstGeom prst="rect">
            <a:avLst/>
          </a:prstGeom>
          <a:solidFill>
            <a:srgbClr val="996633">
              <a:alpha val="69804"/>
            </a:srgbClr>
          </a:solidFill>
          <a:ln>
            <a:solidFill>
              <a:srgbClr val="CC99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1D9027-2D43-ED05-5E83-F23CE9D76D0E}"/>
              </a:ext>
            </a:extLst>
          </p:cNvPr>
          <p:cNvSpPr/>
          <p:nvPr/>
        </p:nvSpPr>
        <p:spPr>
          <a:xfrm rot="5400000">
            <a:off x="3909766" y="4912660"/>
            <a:ext cx="1448066" cy="1331574"/>
          </a:xfrm>
          <a:prstGeom prst="rect">
            <a:avLst/>
          </a:prstGeom>
          <a:solidFill>
            <a:schemeClr val="bg1">
              <a:lumMod val="75000"/>
              <a:alpha val="69804"/>
            </a:schemeClr>
          </a:solidFill>
          <a:ln>
            <a:solidFill>
              <a:srgbClr val="00B0F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7A9EC2-7583-45CA-A54C-45DCF0662C4A}"/>
              </a:ext>
            </a:extLst>
          </p:cNvPr>
          <p:cNvSpPr/>
          <p:nvPr/>
        </p:nvSpPr>
        <p:spPr>
          <a:xfrm rot="5400000">
            <a:off x="4312036" y="1557754"/>
            <a:ext cx="358590" cy="273944"/>
          </a:xfrm>
          <a:prstGeom prst="rect">
            <a:avLst/>
          </a:prstGeom>
          <a:solidFill>
            <a:srgbClr val="FFFF00">
              <a:alpha val="69804"/>
            </a:srgb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D4B08F-B685-2FDF-2D90-FFD1296C88DA}"/>
              </a:ext>
            </a:extLst>
          </p:cNvPr>
          <p:cNvSpPr/>
          <p:nvPr/>
        </p:nvSpPr>
        <p:spPr>
          <a:xfrm rot="5400000">
            <a:off x="4587215" y="3251169"/>
            <a:ext cx="390433" cy="473290"/>
          </a:xfrm>
          <a:prstGeom prst="rect">
            <a:avLst/>
          </a:prstGeom>
          <a:solidFill>
            <a:schemeClr val="tx1">
              <a:lumMod val="75000"/>
              <a:lumOff val="25000"/>
              <a:alpha val="69804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AEF47C9-1A54-1B78-230B-31FC71BE3F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59" y="6266989"/>
            <a:ext cx="383458" cy="15886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ACC0FE9-9DD0-B903-84EE-83A5680D49DC}"/>
              </a:ext>
            </a:extLst>
          </p:cNvPr>
          <p:cNvSpPr/>
          <p:nvPr/>
        </p:nvSpPr>
        <p:spPr>
          <a:xfrm rot="16200000">
            <a:off x="4405598" y="4209378"/>
            <a:ext cx="179356" cy="383458"/>
          </a:xfrm>
          <a:prstGeom prst="rect">
            <a:avLst/>
          </a:prstGeom>
          <a:solidFill>
            <a:srgbClr val="0000FF">
              <a:alpha val="69804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5CC041-2E0D-4AEB-C3BF-A42B758AA9A7}"/>
              </a:ext>
            </a:extLst>
          </p:cNvPr>
          <p:cNvSpPr/>
          <p:nvPr/>
        </p:nvSpPr>
        <p:spPr>
          <a:xfrm rot="10800000">
            <a:off x="4639786" y="4315860"/>
            <a:ext cx="58992" cy="1749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7F10551-DD7F-548B-6E85-677390504EA5}"/>
              </a:ext>
            </a:extLst>
          </p:cNvPr>
          <p:cNvSpPr/>
          <p:nvPr/>
        </p:nvSpPr>
        <p:spPr>
          <a:xfrm rot="5400000">
            <a:off x="4473921" y="1943784"/>
            <a:ext cx="174925" cy="383458"/>
          </a:xfrm>
          <a:prstGeom prst="rect">
            <a:avLst/>
          </a:prstGeom>
          <a:solidFill>
            <a:srgbClr val="99FF99">
              <a:alpha val="69804"/>
            </a:srgbClr>
          </a:solidFill>
          <a:ln>
            <a:solidFill>
              <a:srgbClr val="66FF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47BAB09-9A19-0404-1EA2-B7D11778A9D5}"/>
              </a:ext>
            </a:extLst>
          </p:cNvPr>
          <p:cNvSpPr/>
          <p:nvPr/>
        </p:nvSpPr>
        <p:spPr>
          <a:xfrm rot="5400000">
            <a:off x="5044113" y="1880900"/>
            <a:ext cx="174925" cy="383458"/>
          </a:xfrm>
          <a:prstGeom prst="rect">
            <a:avLst/>
          </a:prstGeom>
          <a:solidFill>
            <a:srgbClr val="99FF99">
              <a:alpha val="69804"/>
            </a:srgbClr>
          </a:solidFill>
          <a:ln>
            <a:solidFill>
              <a:srgbClr val="66FF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322D9EB-06E5-859A-ADFB-F2624A1DA2EB}"/>
              </a:ext>
            </a:extLst>
          </p:cNvPr>
          <p:cNvSpPr/>
          <p:nvPr/>
        </p:nvSpPr>
        <p:spPr>
          <a:xfrm rot="5400000">
            <a:off x="5020394" y="2879394"/>
            <a:ext cx="174925" cy="383458"/>
          </a:xfrm>
          <a:prstGeom prst="rect">
            <a:avLst/>
          </a:prstGeom>
          <a:solidFill>
            <a:srgbClr val="99FF99">
              <a:alpha val="69804"/>
            </a:srgbClr>
          </a:solidFill>
          <a:ln>
            <a:solidFill>
              <a:srgbClr val="66FF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22F2952-46DF-F65E-5588-AE64B6465222}"/>
              </a:ext>
            </a:extLst>
          </p:cNvPr>
          <p:cNvSpPr/>
          <p:nvPr/>
        </p:nvSpPr>
        <p:spPr>
          <a:xfrm rot="5400000">
            <a:off x="4066221" y="3355412"/>
            <a:ext cx="152400" cy="38345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7DB4FE3-EABA-3A1C-9479-AC8D4B6FCFB1}"/>
              </a:ext>
            </a:extLst>
          </p:cNvPr>
          <p:cNvSpPr/>
          <p:nvPr/>
        </p:nvSpPr>
        <p:spPr>
          <a:xfrm rot="5400000">
            <a:off x="4786192" y="3696779"/>
            <a:ext cx="152400" cy="38345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73093CE-037F-357E-0366-5A13ECADC05A}"/>
              </a:ext>
            </a:extLst>
          </p:cNvPr>
          <p:cNvSpPr/>
          <p:nvPr/>
        </p:nvSpPr>
        <p:spPr>
          <a:xfrm rot="5400000">
            <a:off x="4530493" y="2886419"/>
            <a:ext cx="152400" cy="383458"/>
          </a:xfrm>
          <a:prstGeom prst="rect">
            <a:avLst/>
          </a:prstGeom>
          <a:solidFill>
            <a:srgbClr val="FF66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FA730F7-6510-95B1-974F-AA18C8809121}"/>
              </a:ext>
            </a:extLst>
          </p:cNvPr>
          <p:cNvSpPr/>
          <p:nvPr/>
        </p:nvSpPr>
        <p:spPr>
          <a:xfrm rot="10800000">
            <a:off x="1334519" y="5823713"/>
            <a:ext cx="172567" cy="367187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707DB39C-0EF6-9841-DC79-D7658247189E}"/>
              </a:ext>
            </a:extLst>
          </p:cNvPr>
          <p:cNvSpPr/>
          <p:nvPr/>
        </p:nvSpPr>
        <p:spPr>
          <a:xfrm rot="5400000">
            <a:off x="3533284" y="6190179"/>
            <a:ext cx="158859" cy="383458"/>
          </a:xfrm>
          <a:prstGeom prst="rect">
            <a:avLst/>
          </a:prstGeom>
          <a:solidFill>
            <a:srgbClr val="9933FF">
              <a:alpha val="69804"/>
            </a:srgbClr>
          </a:solidFill>
          <a:ln>
            <a:solidFill>
              <a:srgbClr val="FFCC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B50C77F-A8E7-D8A9-20BD-B59B70865366}"/>
              </a:ext>
            </a:extLst>
          </p:cNvPr>
          <p:cNvSpPr/>
          <p:nvPr/>
        </p:nvSpPr>
        <p:spPr>
          <a:xfrm rot="5400000">
            <a:off x="4422251" y="3989145"/>
            <a:ext cx="152401" cy="383457"/>
          </a:xfrm>
          <a:prstGeom prst="rect">
            <a:avLst/>
          </a:prstGeom>
          <a:solidFill>
            <a:srgbClr val="996633">
              <a:alpha val="69804"/>
            </a:srgbClr>
          </a:solidFill>
          <a:ln>
            <a:solidFill>
              <a:srgbClr val="CC99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89A9EA-1BC6-BA7D-D3B3-CCABC3822918}"/>
              </a:ext>
            </a:extLst>
          </p:cNvPr>
          <p:cNvSpPr/>
          <p:nvPr/>
        </p:nvSpPr>
        <p:spPr>
          <a:xfrm rot="5400000">
            <a:off x="6145373" y="4510072"/>
            <a:ext cx="174928" cy="367858"/>
          </a:xfrm>
          <a:prstGeom prst="rect">
            <a:avLst/>
          </a:prstGeom>
          <a:solidFill>
            <a:srgbClr val="800080">
              <a:alpha val="6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6EDBDB-E43C-217D-8F6E-0C9813898C24}"/>
              </a:ext>
            </a:extLst>
          </p:cNvPr>
          <p:cNvSpPr/>
          <p:nvPr/>
        </p:nvSpPr>
        <p:spPr>
          <a:xfrm rot="5400000">
            <a:off x="5040702" y="2164277"/>
            <a:ext cx="152400" cy="383458"/>
          </a:xfrm>
          <a:prstGeom prst="rect">
            <a:avLst/>
          </a:prstGeom>
          <a:solidFill>
            <a:srgbClr val="800080">
              <a:alpha val="6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A49F67F-7353-FFCE-B14B-2B57B27F932A}"/>
              </a:ext>
            </a:extLst>
          </p:cNvPr>
          <p:cNvGrpSpPr/>
          <p:nvPr/>
        </p:nvGrpSpPr>
        <p:grpSpPr>
          <a:xfrm>
            <a:off x="4303547" y="4569252"/>
            <a:ext cx="395231" cy="179356"/>
            <a:chOff x="6035921" y="2967461"/>
            <a:chExt cx="395231" cy="179356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8A22983-C25C-1C44-639A-2B1182518405}"/>
                </a:ext>
              </a:extLst>
            </p:cNvPr>
            <p:cNvSpPr/>
            <p:nvPr/>
          </p:nvSpPr>
          <p:spPr>
            <a:xfrm rot="16200000">
              <a:off x="6137972" y="2865410"/>
              <a:ext cx="179356" cy="383458"/>
            </a:xfrm>
            <a:prstGeom prst="rect">
              <a:avLst/>
            </a:prstGeom>
            <a:solidFill>
              <a:srgbClr val="0000FF">
                <a:alpha val="69804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55ABAC2C-B1A3-3679-A997-00CC8BC3E0F4}"/>
                </a:ext>
              </a:extLst>
            </p:cNvPr>
            <p:cNvSpPr/>
            <p:nvPr/>
          </p:nvSpPr>
          <p:spPr>
            <a:xfrm rot="10800000">
              <a:off x="6372160" y="2971892"/>
              <a:ext cx="58992" cy="174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6" name="Rectangle 75">
            <a:extLst>
              <a:ext uri="{FF2B5EF4-FFF2-40B4-BE49-F238E27FC236}">
                <a16:creationId xmlns:a16="http://schemas.microsoft.com/office/drawing/2014/main" id="{390FB0CC-34BA-C205-1311-FC116F835BFC}"/>
              </a:ext>
            </a:extLst>
          </p:cNvPr>
          <p:cNvSpPr/>
          <p:nvPr/>
        </p:nvSpPr>
        <p:spPr>
          <a:xfrm rot="5400000">
            <a:off x="6144395" y="4753622"/>
            <a:ext cx="154378" cy="383458"/>
          </a:xfrm>
          <a:prstGeom prst="rect">
            <a:avLst/>
          </a:prstGeom>
          <a:solidFill>
            <a:srgbClr val="FF6600">
              <a:alpha val="69804"/>
            </a:srgbClr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EA046217-7685-3338-AB2A-C830A551E7F6}"/>
              </a:ext>
            </a:extLst>
          </p:cNvPr>
          <p:cNvSpPr/>
          <p:nvPr/>
        </p:nvSpPr>
        <p:spPr>
          <a:xfrm rot="5400000">
            <a:off x="4031333" y="2183986"/>
            <a:ext cx="154378" cy="383458"/>
          </a:xfrm>
          <a:prstGeom prst="rect">
            <a:avLst/>
          </a:prstGeom>
          <a:solidFill>
            <a:srgbClr val="FF6600">
              <a:alpha val="69804"/>
            </a:srgbClr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6C9DD30-F27B-668E-3DDF-F0036F4C82C7}"/>
              </a:ext>
            </a:extLst>
          </p:cNvPr>
          <p:cNvSpPr/>
          <p:nvPr/>
        </p:nvSpPr>
        <p:spPr>
          <a:xfrm rot="5400000">
            <a:off x="4040396" y="3688890"/>
            <a:ext cx="179356" cy="383458"/>
          </a:xfrm>
          <a:prstGeom prst="rect">
            <a:avLst/>
          </a:prstGeom>
          <a:solidFill>
            <a:srgbClr val="0000FF">
              <a:alpha val="69804"/>
            </a:srgb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9E51824-0108-9950-1693-1F1B79516F05}"/>
              </a:ext>
            </a:extLst>
          </p:cNvPr>
          <p:cNvSpPr txBox="1"/>
          <p:nvPr/>
        </p:nvSpPr>
        <p:spPr>
          <a:xfrm rot="288163">
            <a:off x="9632549" y="4383068"/>
            <a:ext cx="2322871" cy="1815882"/>
          </a:xfrm>
          <a:prstGeom prst="rect">
            <a:avLst/>
          </a:prstGeom>
          <a:solidFill>
            <a:srgbClr val="FFFF99"/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70C0"/>
                </a:solidFill>
              </a:rPr>
              <a:t>Special notes for 31/10: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Some solder pads not used.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Some components are different to what it says on board.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Follow this diagram!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825230-E8E9-45D0-058F-B907A91BFFCB}"/>
              </a:ext>
            </a:extLst>
          </p:cNvPr>
          <p:cNvSpPr/>
          <p:nvPr/>
        </p:nvSpPr>
        <p:spPr>
          <a:xfrm rot="5400000">
            <a:off x="4017099" y="1942154"/>
            <a:ext cx="179356" cy="383458"/>
          </a:xfrm>
          <a:prstGeom prst="rect">
            <a:avLst/>
          </a:prstGeom>
          <a:solidFill>
            <a:srgbClr val="0000FF">
              <a:alpha val="69804"/>
            </a:srgb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A7334A-2206-625C-EAEE-3A24C663311A}"/>
              </a:ext>
            </a:extLst>
          </p:cNvPr>
          <p:cNvSpPr/>
          <p:nvPr/>
        </p:nvSpPr>
        <p:spPr>
          <a:xfrm rot="5400000">
            <a:off x="750529" y="4356295"/>
            <a:ext cx="687929" cy="308308"/>
          </a:xfrm>
          <a:prstGeom prst="rect">
            <a:avLst/>
          </a:prstGeom>
          <a:solidFill>
            <a:schemeClr val="bg1">
              <a:lumMod val="75000"/>
              <a:alpha val="69804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682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139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Roboto</vt:lpstr>
      <vt:lpstr>Office Theme</vt:lpstr>
      <vt:lpstr>PippyG v 3-71 (update 31/10/25)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Andy Avery</dc:creator>
  <cp:lastModifiedBy>Andy Avery</cp:lastModifiedBy>
  <cp:revision>1</cp:revision>
  <dcterms:created xsi:type="dcterms:W3CDTF">2026-04-08T11:10:53Z</dcterms:created>
  <dcterms:modified xsi:type="dcterms:W3CDTF">2026-04-08T11:12:28Z</dcterms:modified>
</cp:coreProperties>
</file>