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8" autoAdjust="0"/>
    <p:restoredTop sz="94660"/>
  </p:normalViewPr>
  <p:slideViewPr>
    <p:cSldViewPr snapToGrid="0">
      <p:cViewPr varScale="1">
        <p:scale>
          <a:sx n="69" d="100"/>
          <a:sy n="69" d="100"/>
        </p:scale>
        <p:origin x="7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0EA15-2C91-6EFB-0FEB-C923ECEF4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19E2CA-05ED-D5D0-D9B9-27659D48B8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42D57F-684A-5275-9DDA-577BFDA3B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C009-7C7B-4CFF-A20F-CED22A2DAAB8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BBC83B-2345-139C-6298-3903B861C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35F34E-0B62-D956-F6D7-48680BC2F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26356-0C8F-4A99-98CD-867A454A6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333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A58D3-8271-4CA3-C7AA-30C6FAF83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11C3BA-19A3-9469-B253-5E06DFDC53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685716-0257-C83B-0BF2-499760159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C009-7C7B-4CFF-A20F-CED22A2DAAB8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9E666-47A4-F66A-8AD0-10AF0AE3E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0E521F-92E0-6C52-8DB1-CD5F2E0D3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26356-0C8F-4A99-98CD-867A454A6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058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3B19A1-DF01-49FA-83C9-012EEFC75C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0014F2-65C6-76BE-3DEF-4740D00E00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BC40C7-7FFA-3720-C1C7-D2AE0D60F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C009-7C7B-4CFF-A20F-CED22A2DAAB8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73D0E5-C706-BC48-8B16-55348AA9B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CD4D99-EEE2-19ED-88E8-1EEDFD3C7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26356-0C8F-4A99-98CD-867A454A6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680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40F06-F5CD-65E2-F42E-54F2B9FC7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26779-9C68-34DD-10C0-3EA494C0D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A6A93-A619-369E-23BD-48AD9EE64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C009-7C7B-4CFF-A20F-CED22A2DAAB8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93E06-23FF-3116-F89C-1B50D209A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DD946B-CB65-FB32-212C-DA67AF901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26356-0C8F-4A99-98CD-867A454A6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102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290D5-7B7B-012E-69AD-50E7E253A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04E895-E345-5C38-F63C-7D81488D16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9F57E0-CBFA-BFD0-E9B7-3710E3F92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C009-7C7B-4CFF-A20F-CED22A2DAAB8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DCF24-E046-64C9-5D41-666A423EE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57899F-8BFE-F716-0A5D-9ED39CE65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26356-0C8F-4A99-98CD-867A454A6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403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D2B92-9B40-CE20-A39B-0708241E0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4DFDA-9A38-81F8-7D4B-CB8CA4BC72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AE534D-E2F2-321C-33C0-16A3E97A12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5098B0-42C7-DD4C-A0AB-C63DE61FB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C009-7C7B-4CFF-A20F-CED22A2DAAB8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F09F0B-9771-2ECD-F1C6-94A507E98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E4E80-30D8-0E43-3B92-1C4AD6169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26356-0C8F-4A99-98CD-867A454A6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2876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0F634-68E8-96DC-37D2-13617313D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246557-E5D9-E258-F9D1-423E95B3D4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AA5080-1C01-5C79-3342-52A79B46DF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A3386E-E339-CD50-FB9B-80316BB454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396985-FF3D-5BF3-FBE4-8D49958E78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5A8154-3942-B99E-F5B7-6FD81224C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C009-7C7B-4CFF-A20F-CED22A2DAAB8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D1CCBC-83CE-6C7E-1894-BF3ECABB8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D30E11-7976-3EC1-FD77-8421FA1F2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26356-0C8F-4A99-98CD-867A454A6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1649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4B6A8-C58E-99A6-6EDF-4A12BD0BF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0ADE6B-61B6-E24F-00C4-C60DEB368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C009-7C7B-4CFF-A20F-CED22A2DAAB8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972049-0683-2013-01E1-E84DC501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B67BC4-9B93-4117-97AC-5D168F6D2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26356-0C8F-4A99-98CD-867A454A6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2574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436FEB-87BA-A946-8A6A-9EEA5C023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C009-7C7B-4CFF-A20F-CED22A2DAAB8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250095-68DA-46AC-D8CC-02992A812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6EA467-F35D-246A-331A-C1DE21167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26356-0C8F-4A99-98CD-867A454A6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4873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53B7D-3D4F-FAD2-49BF-2E8D9BB88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282E2-5EB8-BC71-B1E3-BE03A492D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0B789B-7F57-621D-3D3F-BB52DA8A43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E485B5-BE18-116B-B13F-3E7D96959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C009-7C7B-4CFF-A20F-CED22A2DAAB8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469774-40A4-09AF-E6D7-B37DE97B3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379978-EF06-2921-4D28-72F370C38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26356-0C8F-4A99-98CD-867A454A6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8285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9E816-0B75-BD37-1EC0-93CC283D9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EABA51-EE81-3012-B676-E0475F5DF2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85AF2A-A895-8F17-756B-7CFC64224A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DC977F-388A-F209-0C6D-676DD7BF1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C009-7C7B-4CFF-A20F-CED22A2DAAB8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F25010-C5CF-0F88-6BF7-CB3827CE5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94E848-8D22-0F85-172A-E13737C94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26356-0C8F-4A99-98CD-867A454A6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324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D8FEA-8669-4D19-2B66-62A0A9507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E85DBB-FD4D-3BE7-D9A1-D7D45D85EB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3C91E4-99D4-5CCA-1847-0D0F24F3E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8FC009-7C7B-4CFF-A20F-CED22A2DAAB8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66F41-7198-CF39-BFD5-0E1E8BD382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BF3CCA-D447-13AF-C06B-A271636409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F26356-0C8F-4A99-98CD-867A454A6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079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A4108-E33F-8DE0-A07A-DA1AFE582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8C3EF-74A3-A5AD-9B53-2DF107F2F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1299"/>
          </a:xfrm>
        </p:spPr>
        <p:txBody>
          <a:bodyPr>
            <a:normAutofit/>
          </a:bodyPr>
          <a:lstStyle/>
          <a:p>
            <a:r>
              <a:rPr lang="en-GB" dirty="0"/>
              <a:t>Mini Griff mic – 24Aug25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8D602D-355A-6E55-40B7-8F6BC83B18E0}"/>
              </a:ext>
            </a:extLst>
          </p:cNvPr>
          <p:cNvSpPr txBox="1"/>
          <p:nvPr/>
        </p:nvSpPr>
        <p:spPr>
          <a:xfrm>
            <a:off x="7494460" y="1238865"/>
            <a:ext cx="3938329" cy="497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0" i="0" dirty="0">
                <a:effectLst/>
                <a:latin typeface="Roboto" panose="02000000000000000000" pitchFamily="2" charset="0"/>
              </a:rPr>
              <a:t>Raspberry Pi </a:t>
            </a:r>
            <a:r>
              <a:rPr lang="en-GB" dirty="0">
                <a:latin typeface="Roboto" panose="02000000000000000000" pitchFamily="2" charset="0"/>
              </a:rPr>
              <a:t>P</a:t>
            </a:r>
            <a:r>
              <a:rPr lang="en-GB" b="0" i="0" dirty="0">
                <a:effectLst/>
                <a:latin typeface="Roboto" panose="02000000000000000000" pitchFamily="2" charset="0"/>
              </a:rPr>
              <a:t>ico   x 1</a:t>
            </a:r>
          </a:p>
          <a:p>
            <a:pPr>
              <a:spcAft>
                <a:spcPts val="600"/>
              </a:spcAft>
            </a:pPr>
            <a:r>
              <a:rPr lang="en-GB" dirty="0"/>
              <a:t>38mm Brooch Pin</a:t>
            </a:r>
          </a:p>
          <a:p>
            <a:pPr>
              <a:spcAft>
                <a:spcPts val="600"/>
              </a:spcAft>
            </a:pPr>
            <a:r>
              <a:rPr lang="en-GB" dirty="0"/>
              <a:t>Ford-2 Microphone   x 1</a:t>
            </a:r>
          </a:p>
          <a:p>
            <a:pPr>
              <a:spcAft>
                <a:spcPts val="600"/>
              </a:spcAft>
            </a:pPr>
            <a:r>
              <a:rPr lang="en-GB" dirty="0"/>
              <a:t>IC </a:t>
            </a:r>
            <a:r>
              <a:rPr lang="en-GB" dirty="0" err="1"/>
              <a:t>OpAmp</a:t>
            </a:r>
            <a:r>
              <a:rPr lang="en-GB" dirty="0"/>
              <a:t> GP 1 </a:t>
            </a:r>
            <a:r>
              <a:rPr lang="en-GB" sz="1200" dirty="0"/>
              <a:t>SOT23-5</a:t>
            </a:r>
            <a:r>
              <a:rPr lang="en-GB" dirty="0"/>
              <a:t> x 1  </a:t>
            </a:r>
            <a:r>
              <a:rPr lang="en-GB" dirty="0">
                <a:solidFill>
                  <a:srgbClr val="FF0000"/>
                </a:solidFill>
              </a:rPr>
              <a:t>(note pin 1)</a:t>
            </a:r>
          </a:p>
          <a:p>
            <a:pPr>
              <a:spcAft>
                <a:spcPts val="600"/>
              </a:spcAft>
            </a:pPr>
            <a:endParaRPr lang="en-GB" dirty="0"/>
          </a:p>
          <a:p>
            <a:pPr>
              <a:spcAft>
                <a:spcPts val="600"/>
              </a:spcAft>
            </a:pPr>
            <a:r>
              <a:rPr lang="en-GB" b="1" dirty="0">
                <a:latin typeface="Roboto" panose="02000000000000000000" pitchFamily="2" charset="0"/>
              </a:rPr>
              <a:t>Capacitors </a:t>
            </a:r>
            <a:r>
              <a:rPr lang="en-GB" dirty="0">
                <a:latin typeface="Roboto" panose="02000000000000000000" pitchFamily="2" charset="0"/>
              </a:rPr>
              <a:t>(5)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0.1uF Ceramic  x 3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47uF Ceramic   x 2</a:t>
            </a:r>
          </a:p>
          <a:p>
            <a:pPr>
              <a:spcAft>
                <a:spcPts val="600"/>
              </a:spcAft>
            </a:pPr>
            <a:endParaRPr lang="en-GB" b="1" dirty="0"/>
          </a:p>
          <a:p>
            <a:pPr>
              <a:spcAft>
                <a:spcPts val="600"/>
              </a:spcAft>
            </a:pPr>
            <a:r>
              <a:rPr lang="en-GB" b="1" dirty="0"/>
              <a:t>Resistors </a:t>
            </a:r>
            <a:r>
              <a:rPr lang="en-GB" dirty="0"/>
              <a:t>(5)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47k ohm   x 3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470 ohm  x 1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100 ohm  x 1</a:t>
            </a:r>
          </a:p>
          <a:p>
            <a:pPr>
              <a:spcAft>
                <a:spcPts val="600"/>
              </a:spcAft>
            </a:pPr>
            <a:endParaRPr lang="en-GB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6F978D9-AC1A-853B-3460-216857E2542C}"/>
              </a:ext>
            </a:extLst>
          </p:cNvPr>
          <p:cNvSpPr/>
          <p:nvPr/>
        </p:nvSpPr>
        <p:spPr>
          <a:xfrm rot="5400000">
            <a:off x="7180450" y="2406407"/>
            <a:ext cx="257385" cy="195011"/>
          </a:xfrm>
          <a:prstGeom prst="rect">
            <a:avLst/>
          </a:prstGeom>
          <a:solidFill>
            <a:schemeClr val="tx1">
              <a:lumMod val="75000"/>
              <a:lumOff val="25000"/>
              <a:alpha val="9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A6844229-30BB-5A17-0A5C-C0AF41004640}"/>
              </a:ext>
            </a:extLst>
          </p:cNvPr>
          <p:cNvSpPr/>
          <p:nvPr/>
        </p:nvSpPr>
        <p:spPr>
          <a:xfrm rot="5400000">
            <a:off x="6996278" y="1458508"/>
            <a:ext cx="179357" cy="634818"/>
          </a:xfrm>
          <a:prstGeom prst="rect">
            <a:avLst/>
          </a:prstGeom>
          <a:solidFill>
            <a:schemeClr val="bg2">
              <a:lumMod val="75000"/>
              <a:alpha val="69804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A blue circuit board with white text&#10;&#10;AI-generated content may be incorrect.">
            <a:extLst>
              <a:ext uri="{FF2B5EF4-FFF2-40B4-BE49-F238E27FC236}">
                <a16:creationId xmlns:a16="http://schemas.microsoft.com/office/drawing/2014/main" id="{5830E0D9-09ED-9764-9F43-DC9795CE213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8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96682"/>
            <a:ext cx="5719840" cy="5196193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DD7085D7-E571-5942-BBD3-302FE7B6DDD7}"/>
              </a:ext>
            </a:extLst>
          </p:cNvPr>
          <p:cNvSpPr/>
          <p:nvPr/>
        </p:nvSpPr>
        <p:spPr>
          <a:xfrm rot="5400000">
            <a:off x="3590443" y="1705114"/>
            <a:ext cx="257385" cy="195011"/>
          </a:xfrm>
          <a:prstGeom prst="rect">
            <a:avLst/>
          </a:prstGeom>
          <a:solidFill>
            <a:schemeClr val="tx1">
              <a:lumMod val="75000"/>
              <a:lumOff val="25000"/>
              <a:alpha val="9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AED3E72-9406-6D84-F797-B61BF1EA883E}"/>
              </a:ext>
            </a:extLst>
          </p:cNvPr>
          <p:cNvSpPr/>
          <p:nvPr/>
        </p:nvSpPr>
        <p:spPr>
          <a:xfrm rot="5400000">
            <a:off x="3476816" y="1303100"/>
            <a:ext cx="473110" cy="3300398"/>
          </a:xfrm>
          <a:prstGeom prst="rect">
            <a:avLst/>
          </a:prstGeom>
          <a:solidFill>
            <a:schemeClr val="bg2">
              <a:lumMod val="75000"/>
              <a:alpha val="69804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A442BB-44B0-54B9-0903-F12F9D36C977}"/>
              </a:ext>
            </a:extLst>
          </p:cNvPr>
          <p:cNvSpPr txBox="1"/>
          <p:nvPr/>
        </p:nvSpPr>
        <p:spPr>
          <a:xfrm>
            <a:off x="7487204" y="180462"/>
            <a:ext cx="4233797" cy="367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14 components in total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5D269E-B929-EA3C-8E2D-F939403BD52D}"/>
              </a:ext>
            </a:extLst>
          </p:cNvPr>
          <p:cNvSpPr/>
          <p:nvPr/>
        </p:nvSpPr>
        <p:spPr>
          <a:xfrm rot="16200000">
            <a:off x="7155565" y="3688776"/>
            <a:ext cx="180000" cy="432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58FE34-ADBB-0428-A2E3-1E8C4D0F14AF}"/>
              </a:ext>
            </a:extLst>
          </p:cNvPr>
          <p:cNvSpPr/>
          <p:nvPr/>
        </p:nvSpPr>
        <p:spPr>
          <a:xfrm rot="5400000">
            <a:off x="7155565" y="3320544"/>
            <a:ext cx="180000" cy="432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0F5DFCB-ABA5-C06F-4617-FFDCE9C9B87E}"/>
              </a:ext>
            </a:extLst>
          </p:cNvPr>
          <p:cNvSpPr/>
          <p:nvPr/>
        </p:nvSpPr>
        <p:spPr>
          <a:xfrm rot="5400000">
            <a:off x="7155565" y="4741813"/>
            <a:ext cx="180000" cy="432000"/>
          </a:xfrm>
          <a:prstGeom prst="rect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5ADC37-429B-701B-17C0-E987E674CF01}"/>
              </a:ext>
            </a:extLst>
          </p:cNvPr>
          <p:cNvSpPr/>
          <p:nvPr/>
        </p:nvSpPr>
        <p:spPr>
          <a:xfrm rot="5400000">
            <a:off x="7155565" y="5104291"/>
            <a:ext cx="180000" cy="432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FACBD9F-94A2-498D-2F68-7DD7A1C6AB82}"/>
              </a:ext>
            </a:extLst>
          </p:cNvPr>
          <p:cNvSpPr/>
          <p:nvPr/>
        </p:nvSpPr>
        <p:spPr>
          <a:xfrm rot="5400000">
            <a:off x="7155565" y="5463977"/>
            <a:ext cx="180000" cy="432000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D75F3DE-186F-5BC1-4880-437D135292C9}"/>
              </a:ext>
            </a:extLst>
          </p:cNvPr>
          <p:cNvSpPr/>
          <p:nvPr/>
        </p:nvSpPr>
        <p:spPr>
          <a:xfrm rot="5400000">
            <a:off x="2954534" y="1824496"/>
            <a:ext cx="180000" cy="432000"/>
          </a:xfrm>
          <a:prstGeom prst="rect">
            <a:avLst/>
          </a:prstGeom>
          <a:solidFill>
            <a:srgbClr val="00B0F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E23B179-3BDD-80FC-A73F-32FAB6F9B9E5}"/>
              </a:ext>
            </a:extLst>
          </p:cNvPr>
          <p:cNvSpPr/>
          <p:nvPr/>
        </p:nvSpPr>
        <p:spPr>
          <a:xfrm rot="10800000">
            <a:off x="3310439" y="1955728"/>
            <a:ext cx="180000" cy="432000"/>
          </a:xfrm>
          <a:prstGeom prst="rect">
            <a:avLst/>
          </a:prstGeom>
          <a:solidFill>
            <a:srgbClr val="00B0F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7C36047-CDBC-5D06-8CFC-F5AD7EEB656B}"/>
              </a:ext>
            </a:extLst>
          </p:cNvPr>
          <p:cNvSpPr/>
          <p:nvPr/>
        </p:nvSpPr>
        <p:spPr>
          <a:xfrm rot="10800000">
            <a:off x="4193978" y="1891856"/>
            <a:ext cx="180000" cy="432000"/>
          </a:xfrm>
          <a:prstGeom prst="rect">
            <a:avLst/>
          </a:prstGeom>
          <a:solidFill>
            <a:srgbClr val="00B0F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1F1B540-F257-CA7E-71E9-C65DE48170B3}"/>
              </a:ext>
            </a:extLst>
          </p:cNvPr>
          <p:cNvSpPr/>
          <p:nvPr/>
        </p:nvSpPr>
        <p:spPr>
          <a:xfrm>
            <a:off x="1804319" y="1938036"/>
            <a:ext cx="180000" cy="432000"/>
          </a:xfrm>
          <a:prstGeom prst="rect">
            <a:avLst/>
          </a:prstGeom>
          <a:solidFill>
            <a:srgbClr val="0000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55B8385-2DB0-F65D-1F4A-7D6A9CCFA290}"/>
              </a:ext>
            </a:extLst>
          </p:cNvPr>
          <p:cNvSpPr/>
          <p:nvPr/>
        </p:nvSpPr>
        <p:spPr>
          <a:xfrm>
            <a:off x="2576334" y="1938036"/>
            <a:ext cx="180000" cy="432000"/>
          </a:xfrm>
          <a:prstGeom prst="rect">
            <a:avLst/>
          </a:prstGeom>
          <a:solidFill>
            <a:srgbClr val="0000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0ED525F-E76A-E521-A839-5853ACA6B6C9}"/>
              </a:ext>
            </a:extLst>
          </p:cNvPr>
          <p:cNvSpPr/>
          <p:nvPr/>
        </p:nvSpPr>
        <p:spPr>
          <a:xfrm>
            <a:off x="4710267" y="1891856"/>
            <a:ext cx="180000" cy="432000"/>
          </a:xfrm>
          <a:prstGeom prst="rect">
            <a:avLst/>
          </a:prstGeom>
          <a:solidFill>
            <a:srgbClr val="FF66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29AF166-2735-351F-F56D-D3B1A8A28E17}"/>
              </a:ext>
            </a:extLst>
          </p:cNvPr>
          <p:cNvSpPr/>
          <p:nvPr/>
        </p:nvSpPr>
        <p:spPr>
          <a:xfrm>
            <a:off x="2314639" y="1938036"/>
            <a:ext cx="180000" cy="432000"/>
          </a:xfrm>
          <a:prstGeom prst="rect">
            <a:avLst/>
          </a:prstGeom>
          <a:solidFill>
            <a:srgbClr val="FF66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200B61C-A6DD-EB38-F5CD-4E920852C28E}"/>
              </a:ext>
            </a:extLst>
          </p:cNvPr>
          <p:cNvSpPr/>
          <p:nvPr/>
        </p:nvSpPr>
        <p:spPr>
          <a:xfrm>
            <a:off x="2062510" y="1938036"/>
            <a:ext cx="180000" cy="432000"/>
          </a:xfrm>
          <a:prstGeom prst="rect">
            <a:avLst/>
          </a:prstGeom>
          <a:solidFill>
            <a:srgbClr val="FF66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AED68E9-3588-5BDA-B83B-0ECF4F028394}"/>
              </a:ext>
            </a:extLst>
          </p:cNvPr>
          <p:cNvSpPr/>
          <p:nvPr/>
        </p:nvSpPr>
        <p:spPr>
          <a:xfrm>
            <a:off x="4446107" y="1891856"/>
            <a:ext cx="180000" cy="432000"/>
          </a:xfrm>
          <a:prstGeom prst="rect">
            <a:avLst/>
          </a:prstGeom>
          <a:solidFill>
            <a:srgbClr val="FFFF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F6AC1B4-A4A8-4087-A51B-8832F465F2D2}"/>
              </a:ext>
            </a:extLst>
          </p:cNvPr>
          <p:cNvSpPr/>
          <p:nvPr/>
        </p:nvSpPr>
        <p:spPr>
          <a:xfrm rot="10800000">
            <a:off x="1543705" y="1938036"/>
            <a:ext cx="180000" cy="432000"/>
          </a:xfrm>
          <a:prstGeom prst="rect">
            <a:avLst/>
          </a:prstGeom>
          <a:solidFill>
            <a:srgbClr val="FF9933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86215FA-DB36-323D-D62B-167A798781A7}"/>
              </a:ext>
            </a:extLst>
          </p:cNvPr>
          <p:cNvSpPr/>
          <p:nvPr/>
        </p:nvSpPr>
        <p:spPr>
          <a:xfrm rot="5400000">
            <a:off x="7172862" y="1989271"/>
            <a:ext cx="277759" cy="200210"/>
          </a:xfrm>
          <a:prstGeom prst="rect">
            <a:avLst/>
          </a:prstGeom>
          <a:solidFill>
            <a:srgbClr val="FFCC00">
              <a:alpha val="90000"/>
            </a:srgb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D3109E2-6CCD-7441-A066-04EFF45940E3}"/>
              </a:ext>
            </a:extLst>
          </p:cNvPr>
          <p:cNvSpPr/>
          <p:nvPr/>
        </p:nvSpPr>
        <p:spPr>
          <a:xfrm rot="5400000">
            <a:off x="3598815" y="2151673"/>
            <a:ext cx="277759" cy="200210"/>
          </a:xfrm>
          <a:prstGeom prst="rect">
            <a:avLst/>
          </a:prstGeom>
          <a:solidFill>
            <a:srgbClr val="FFCC00">
              <a:alpha val="90000"/>
            </a:srgb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3308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Roboto</vt:lpstr>
      <vt:lpstr>Office Theme</vt:lpstr>
      <vt:lpstr>Mini Griff mic – 24Aug25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Andy Avery</dc:creator>
  <cp:lastModifiedBy>Andy Avery</cp:lastModifiedBy>
  <cp:revision>1</cp:revision>
  <dcterms:created xsi:type="dcterms:W3CDTF">2026-07-23T14:25:21Z</dcterms:created>
  <dcterms:modified xsi:type="dcterms:W3CDTF">2026-07-23T14:25:50Z</dcterms:modified>
</cp:coreProperties>
</file>